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Arimo Bold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946" y="-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youtu.be/G-pFdPKIv_A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github.com/nirlesh6273849/Emotion-Based-Music-Recommendation-System-Using-DeepFace-and-Deep-Learn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hyperlink" Target="https://www.kaggle.com/datasets/abdullahorzan/moodify-datas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abdullahorzan/moodify-datase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hyperlink" Target="https://youtu.be/G-pFdPKIv_A" TargetMode="External"/><Relationship Id="rId5" Type="http://schemas.openxmlformats.org/officeDocument/2006/relationships/image" Target="../media/image27.jpeg"/><Relationship Id="rId10" Type="http://schemas.openxmlformats.org/officeDocument/2006/relationships/image" Target="../media/image4.png"/><Relationship Id="rId4" Type="http://schemas.openxmlformats.org/officeDocument/2006/relationships/image" Target="../media/image26.png"/><Relationship Id="rId9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437764" y="683604"/>
            <a:ext cx="7672624" cy="8784509"/>
            <a:chOff x="0" y="0"/>
            <a:chExt cx="2020773" cy="23136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20773" cy="2313616"/>
            </a:xfrm>
            <a:custGeom>
              <a:avLst/>
              <a:gdLst/>
              <a:ahLst/>
              <a:cxnLst/>
              <a:rect l="l" t="t" r="r" b="b"/>
              <a:pathLst>
                <a:path w="2020773" h="2313616">
                  <a:moveTo>
                    <a:pt x="0" y="0"/>
                  </a:moveTo>
                  <a:lnTo>
                    <a:pt x="2020773" y="0"/>
                  </a:lnTo>
                  <a:lnTo>
                    <a:pt x="2020773" y="2313616"/>
                  </a:lnTo>
                  <a:lnTo>
                    <a:pt x="0" y="2313616"/>
                  </a:lnTo>
                  <a:close/>
                </a:path>
              </a:pathLst>
            </a:custGeom>
            <a:solidFill>
              <a:srgbClr val="FF3131">
                <a:alpha val="1098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04775"/>
              <a:ext cx="2020773" cy="24183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854063" y="1028700"/>
            <a:ext cx="2369759" cy="3554639"/>
            <a:chOff x="0" y="0"/>
            <a:chExt cx="9144000" cy="13716000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4693546" y="1028700"/>
            <a:ext cx="2432101" cy="2404713"/>
          </a:xfrm>
          <a:custGeom>
            <a:avLst/>
            <a:gdLst/>
            <a:ahLst/>
            <a:cxnLst/>
            <a:rect l="l" t="t" r="r" b="b"/>
            <a:pathLst>
              <a:path w="2432101" h="2404713">
                <a:moveTo>
                  <a:pt x="0" y="0"/>
                </a:moveTo>
                <a:lnTo>
                  <a:pt x="2432101" y="0"/>
                </a:lnTo>
                <a:lnTo>
                  <a:pt x="2432101" y="2404713"/>
                </a:lnTo>
                <a:lnTo>
                  <a:pt x="0" y="2404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693546" y="3769704"/>
            <a:ext cx="2398879" cy="2371093"/>
          </a:xfrm>
          <a:custGeom>
            <a:avLst/>
            <a:gdLst/>
            <a:ahLst/>
            <a:cxnLst/>
            <a:rect l="l" t="t" r="r" b="b"/>
            <a:pathLst>
              <a:path w="2398879" h="2371093">
                <a:moveTo>
                  <a:pt x="0" y="0"/>
                </a:moveTo>
                <a:lnTo>
                  <a:pt x="2398879" y="0"/>
                </a:lnTo>
                <a:lnTo>
                  <a:pt x="2398879" y="2371094"/>
                </a:lnTo>
                <a:lnTo>
                  <a:pt x="0" y="237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93546" y="6585786"/>
            <a:ext cx="2398879" cy="2387670"/>
          </a:xfrm>
          <a:custGeom>
            <a:avLst/>
            <a:gdLst/>
            <a:ahLst/>
            <a:cxnLst/>
            <a:rect l="l" t="t" r="r" b="b"/>
            <a:pathLst>
              <a:path w="2398879" h="2387670">
                <a:moveTo>
                  <a:pt x="0" y="0"/>
                </a:moveTo>
                <a:lnTo>
                  <a:pt x="2398879" y="0"/>
                </a:lnTo>
                <a:lnTo>
                  <a:pt x="2398879" y="2387669"/>
                </a:lnTo>
                <a:lnTo>
                  <a:pt x="0" y="2387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854063" y="5324561"/>
            <a:ext cx="2369759" cy="3157904"/>
          </a:xfrm>
          <a:custGeom>
            <a:avLst/>
            <a:gdLst/>
            <a:ahLst/>
            <a:cxnLst/>
            <a:rect l="l" t="t" r="r" b="b"/>
            <a:pathLst>
              <a:path w="2369759" h="3157904">
                <a:moveTo>
                  <a:pt x="0" y="0"/>
                </a:moveTo>
                <a:lnTo>
                  <a:pt x="2369759" y="0"/>
                </a:lnTo>
                <a:lnTo>
                  <a:pt x="2369759" y="3157903"/>
                </a:lnTo>
                <a:lnTo>
                  <a:pt x="0" y="31579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56497" y="8260088"/>
            <a:ext cx="2965694" cy="1551671"/>
          </a:xfrm>
          <a:custGeom>
            <a:avLst/>
            <a:gdLst/>
            <a:ahLst/>
            <a:cxnLst/>
            <a:rect l="l" t="t" r="r" b="b"/>
            <a:pathLst>
              <a:path w="2965694" h="1551671">
                <a:moveTo>
                  <a:pt x="0" y="0"/>
                </a:moveTo>
                <a:lnTo>
                  <a:pt x="2965694" y="0"/>
                </a:lnTo>
                <a:lnTo>
                  <a:pt x="2965694" y="1551671"/>
                </a:lnTo>
                <a:lnTo>
                  <a:pt x="0" y="1551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695612" y="8482464"/>
            <a:ext cx="1019389" cy="1222655"/>
          </a:xfrm>
          <a:custGeom>
            <a:avLst/>
            <a:gdLst/>
            <a:ahLst/>
            <a:cxnLst/>
            <a:rect l="l" t="t" r="r" b="b"/>
            <a:pathLst>
              <a:path w="1019389" h="1222655">
                <a:moveTo>
                  <a:pt x="0" y="0"/>
                </a:moveTo>
                <a:lnTo>
                  <a:pt x="1019389" y="0"/>
                </a:lnTo>
                <a:lnTo>
                  <a:pt x="1019389" y="1222656"/>
                </a:lnTo>
                <a:lnTo>
                  <a:pt x="0" y="12226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558836" y="8088846"/>
            <a:ext cx="1674005" cy="1824812"/>
          </a:xfrm>
          <a:custGeom>
            <a:avLst/>
            <a:gdLst/>
            <a:ahLst/>
            <a:cxnLst/>
            <a:rect l="l" t="t" r="r" b="b"/>
            <a:pathLst>
              <a:path w="1674005" h="1824812">
                <a:moveTo>
                  <a:pt x="0" y="0"/>
                </a:moveTo>
                <a:lnTo>
                  <a:pt x="1674006" y="0"/>
                </a:lnTo>
                <a:lnTo>
                  <a:pt x="1674006" y="1824813"/>
                </a:lnTo>
                <a:lnTo>
                  <a:pt x="0" y="182481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008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19277" y="475241"/>
            <a:ext cx="9134689" cy="3983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08"/>
              </a:lnSpc>
            </a:pPr>
            <a:r>
              <a:rPr lang="en-US" sz="5379" b="1" dirty="0">
                <a:solidFill>
                  <a:srgbClr val="004AAD"/>
                </a:solidFill>
                <a:latin typeface="Arimo Bold"/>
                <a:ea typeface="Arimo Bold"/>
                <a:cs typeface="Arimo Bold"/>
                <a:sym typeface="Arimo Bold"/>
              </a:rPr>
              <a:t>Emotion-Driven Music Recommendation</a:t>
            </a:r>
            <a:r>
              <a:rPr lang="en-US" sz="5379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- Using </a:t>
            </a:r>
            <a:r>
              <a:rPr lang="en-US" sz="53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Deepface</a:t>
            </a:r>
            <a:r>
              <a:rPr lang="en-US" sz="53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and Deep Learning</a:t>
            </a:r>
          </a:p>
          <a:p>
            <a:pPr algn="l">
              <a:lnSpc>
                <a:spcPts val="4464"/>
              </a:lnSpc>
            </a:pP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In </a:t>
            </a:r>
            <a:r>
              <a:rPr lang="en-US" sz="3579" b="1" dirty="0" err="1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AlTAIR</a:t>
            </a:r>
            <a:r>
              <a:rPr lang="en-US" sz="3579" b="1" dirty="0">
                <a:solidFill>
                  <a:srgbClr val="FF5757"/>
                </a:solidFill>
                <a:latin typeface="Arimo Bold"/>
                <a:ea typeface="Arimo Bold"/>
                <a:cs typeface="Arimo Bold"/>
                <a:sym typeface="Arimo Bold"/>
              </a:rPr>
              <a:t> AI STUDIO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2238" y="4575986"/>
            <a:ext cx="9445526" cy="1392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This combines facial emotion recognition (</a:t>
            </a:r>
            <a:r>
              <a:rPr lang="en-US" sz="2349" b="1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) with a song emotion classifier to deliver personalized, adaptive music recommendations mapped to Spotify tracks by reading faces.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7490" y="6159153"/>
            <a:ext cx="9445526" cy="91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6"/>
              </a:lnSpc>
            </a:pPr>
            <a:r>
              <a:rPr lang="en-US" sz="2349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According to facial emotions, the songs in the datasets will be suggested</a:t>
            </a: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58438805-29C8-7C4A-CC27-B40A1BBE5BC3}"/>
              </a:ext>
            </a:extLst>
          </p:cNvPr>
          <p:cNvSpPr txBox="1"/>
          <p:nvPr/>
        </p:nvSpPr>
        <p:spPr>
          <a:xfrm>
            <a:off x="992238" y="4407624"/>
            <a:ext cx="9267914" cy="37014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62"/>
              </a:lnSpc>
            </a:pPr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DE360A-CE7D-343D-F7D9-AE5DD8B87C0E}"/>
              </a:ext>
            </a:extLst>
          </p:cNvPr>
          <p:cNvSpPr txBox="1"/>
          <p:nvPr/>
        </p:nvSpPr>
        <p:spPr>
          <a:xfrm>
            <a:off x="977946" y="7279856"/>
            <a:ext cx="7237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IN" sz="2400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Here</a:t>
            </a:r>
            <a:b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Here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16554" y="1342398"/>
            <a:ext cx="17354338" cy="8351775"/>
          </a:xfrm>
          <a:custGeom>
            <a:avLst/>
            <a:gdLst/>
            <a:ahLst/>
            <a:cxnLst/>
            <a:rect l="l" t="t" r="r" b="b"/>
            <a:pathLst>
              <a:path w="17354338" h="8351775">
                <a:moveTo>
                  <a:pt x="0" y="0"/>
                </a:moveTo>
                <a:lnTo>
                  <a:pt x="17354338" y="0"/>
                </a:lnTo>
                <a:lnTo>
                  <a:pt x="17354338" y="8351775"/>
                </a:lnTo>
                <a:lnTo>
                  <a:pt x="0" y="8351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64963" y="1595917"/>
            <a:ext cx="8163190" cy="2592026"/>
            <a:chOff x="0" y="0"/>
            <a:chExt cx="1836463" cy="6826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36463" cy="682673"/>
            </a:xfrm>
            <a:custGeom>
              <a:avLst/>
              <a:gdLst/>
              <a:ahLst/>
              <a:cxnLst/>
              <a:rect l="l" t="t" r="r" b="b"/>
              <a:pathLst>
                <a:path w="1836463" h="682673">
                  <a:moveTo>
                    <a:pt x="6662" y="0"/>
                  </a:moveTo>
                  <a:lnTo>
                    <a:pt x="1829801" y="0"/>
                  </a:lnTo>
                  <a:cubicBezTo>
                    <a:pt x="1831568" y="0"/>
                    <a:pt x="1833262" y="702"/>
                    <a:pt x="1834511" y="1951"/>
                  </a:cubicBezTo>
                  <a:cubicBezTo>
                    <a:pt x="1835761" y="3201"/>
                    <a:pt x="1836463" y="4895"/>
                    <a:pt x="1836463" y="6662"/>
                  </a:cubicBezTo>
                  <a:lnTo>
                    <a:pt x="1836463" y="676012"/>
                  </a:lnTo>
                  <a:cubicBezTo>
                    <a:pt x="1836463" y="679691"/>
                    <a:pt x="1833480" y="682673"/>
                    <a:pt x="1829801" y="682673"/>
                  </a:cubicBezTo>
                  <a:lnTo>
                    <a:pt x="6662" y="682673"/>
                  </a:lnTo>
                  <a:cubicBezTo>
                    <a:pt x="4895" y="682673"/>
                    <a:pt x="3201" y="681972"/>
                    <a:pt x="1951" y="680722"/>
                  </a:cubicBezTo>
                  <a:cubicBezTo>
                    <a:pt x="702" y="679473"/>
                    <a:pt x="0" y="677778"/>
                    <a:pt x="0" y="676012"/>
                  </a:cubicBezTo>
                  <a:lnTo>
                    <a:pt x="0" y="6662"/>
                  </a:lnTo>
                  <a:cubicBezTo>
                    <a:pt x="0" y="2983"/>
                    <a:pt x="2983" y="0"/>
                    <a:pt x="66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ysDot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836463" cy="787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31956" y="564252"/>
            <a:ext cx="8378875" cy="54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3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Process Architecture- Entire Workflow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5755" y="1665358"/>
            <a:ext cx="1996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461" lvl="1" indent="-257730" algn="ctr">
              <a:lnSpc>
                <a:spcPts val="3888"/>
              </a:lnSpc>
              <a:spcBef>
                <a:spcPct val="0"/>
              </a:spcBef>
              <a:buAutoNum type="arabicPeriod"/>
            </a:pPr>
            <a:r>
              <a:rPr lang="en-US" sz="2387" b="1">
                <a:solidFill>
                  <a:srgbClr val="FF3131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Deepface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85611" y="4350442"/>
            <a:ext cx="8163190" cy="4899419"/>
            <a:chOff x="0" y="0"/>
            <a:chExt cx="2192651" cy="12903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92651" cy="1290382"/>
            </a:xfrm>
            <a:custGeom>
              <a:avLst/>
              <a:gdLst/>
              <a:ahLst/>
              <a:cxnLst/>
              <a:rect l="l" t="t" r="r" b="b"/>
              <a:pathLst>
                <a:path w="2192651" h="1290382">
                  <a:moveTo>
                    <a:pt x="5580" y="0"/>
                  </a:moveTo>
                  <a:lnTo>
                    <a:pt x="2187071" y="0"/>
                  </a:lnTo>
                  <a:cubicBezTo>
                    <a:pt x="2188551" y="0"/>
                    <a:pt x="2189970" y="588"/>
                    <a:pt x="2191017" y="1634"/>
                  </a:cubicBezTo>
                  <a:cubicBezTo>
                    <a:pt x="2192063" y="2681"/>
                    <a:pt x="2192651" y="4100"/>
                    <a:pt x="2192651" y="5580"/>
                  </a:cubicBezTo>
                  <a:lnTo>
                    <a:pt x="2192651" y="1284802"/>
                  </a:lnTo>
                  <a:cubicBezTo>
                    <a:pt x="2192651" y="1286282"/>
                    <a:pt x="2192063" y="1287701"/>
                    <a:pt x="2191017" y="1288748"/>
                  </a:cubicBezTo>
                  <a:cubicBezTo>
                    <a:pt x="2189970" y="1289794"/>
                    <a:pt x="2188551" y="1290382"/>
                    <a:pt x="2187071" y="1290382"/>
                  </a:cubicBezTo>
                  <a:lnTo>
                    <a:pt x="5580" y="1290382"/>
                  </a:lnTo>
                  <a:cubicBezTo>
                    <a:pt x="4100" y="1290382"/>
                    <a:pt x="2681" y="1289794"/>
                    <a:pt x="1634" y="1288748"/>
                  </a:cubicBezTo>
                  <a:cubicBezTo>
                    <a:pt x="588" y="1287701"/>
                    <a:pt x="0" y="1286282"/>
                    <a:pt x="0" y="1284802"/>
                  </a:cubicBezTo>
                  <a:lnTo>
                    <a:pt x="0" y="5580"/>
                  </a:lnTo>
                  <a:cubicBezTo>
                    <a:pt x="0" y="4100"/>
                    <a:pt x="588" y="2681"/>
                    <a:pt x="1634" y="1634"/>
                  </a:cubicBezTo>
                  <a:cubicBezTo>
                    <a:pt x="2681" y="588"/>
                    <a:pt x="4100" y="0"/>
                    <a:pt x="55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4AAD"/>
              </a:solidFill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2192651" cy="13951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21789" y="8589892"/>
            <a:ext cx="2379535" cy="45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88"/>
              </a:lnSpc>
              <a:spcBef>
                <a:spcPct val="0"/>
              </a:spcBef>
            </a:pPr>
            <a:r>
              <a:rPr lang="en-US" sz="2387" b="1">
                <a:solidFill>
                  <a:srgbClr val="004AAD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2. DeepLearning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71846" y="4145386"/>
            <a:ext cx="3428714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6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4.Inner Joining both outputs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7C2AE7-17ED-CBB0-2215-0E8960E565BE}"/>
              </a:ext>
            </a:extLst>
          </p:cNvPr>
          <p:cNvSpPr txBox="1"/>
          <p:nvPr/>
        </p:nvSpPr>
        <p:spPr>
          <a:xfrm>
            <a:off x="1331614" y="7874992"/>
            <a:ext cx="1481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Test Dataset</a:t>
            </a:r>
            <a:br>
              <a:rPr lang="en-IN" sz="2000" b="1" dirty="0">
                <a:solidFill>
                  <a:srgbClr val="FF0000"/>
                </a:solidFill>
              </a:rPr>
            </a:br>
            <a:r>
              <a:rPr lang="en-IN" sz="2000" dirty="0">
                <a:solidFill>
                  <a:srgbClr val="FF0000"/>
                </a:solidFill>
              </a:rPr>
              <a:t>Test.csv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05FD23-3B15-C90C-57FD-787DCF6ED7F5}"/>
              </a:ext>
            </a:extLst>
          </p:cNvPr>
          <p:cNvSpPr txBox="1"/>
          <p:nvPr/>
        </p:nvSpPr>
        <p:spPr>
          <a:xfrm>
            <a:off x="1277650" y="5518285"/>
            <a:ext cx="1762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Kaggle Dataset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songs.csv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72649-2FC7-82C8-42F2-7F9AC49E9F0C}"/>
              </a:ext>
            </a:extLst>
          </p:cNvPr>
          <p:cNvSpPr txBox="1"/>
          <p:nvPr/>
        </p:nvSpPr>
        <p:spPr>
          <a:xfrm>
            <a:off x="1331614" y="2184044"/>
            <a:ext cx="1459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Image input</a:t>
            </a:r>
          </a:p>
          <a:p>
            <a:r>
              <a:rPr lang="en-IN" sz="2000" dirty="0">
                <a:solidFill>
                  <a:srgbClr val="FF0000"/>
                </a:solidFill>
              </a:rPr>
              <a:t>Face </a:t>
            </a:r>
            <a:r>
              <a:rPr lang="en-IN" sz="2000" dirty="0" err="1">
                <a:solidFill>
                  <a:srgbClr val="FF0000"/>
                </a:solidFill>
              </a:rPr>
              <a:t>img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1FA0BCB-145C-9660-AF11-F484FFE32FD1}"/>
              </a:ext>
            </a:extLst>
          </p:cNvPr>
          <p:cNvSpPr txBox="1"/>
          <p:nvPr/>
        </p:nvSpPr>
        <p:spPr>
          <a:xfrm>
            <a:off x="9296401" y="8023879"/>
            <a:ext cx="542784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b="1" dirty="0">
                <a:solidFill>
                  <a:schemeClr val="accent5">
                    <a:lumMod val="50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3. Emotion in Test Songs are predicted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115800" y="598996"/>
            <a:ext cx="2366739" cy="2366739"/>
            <a:chOff x="0" y="0"/>
            <a:chExt cx="10543580" cy="1054358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10543540" cy="10543540"/>
            </a:xfrm>
            <a:custGeom>
              <a:avLst/>
              <a:gdLst/>
              <a:ahLst/>
              <a:cxnLst/>
              <a:rect l="l" t="t" r="r" b="b"/>
              <a:pathLst>
                <a:path w="10543540" h="10543540">
                  <a:moveTo>
                    <a:pt x="0" y="0"/>
                  </a:moveTo>
                  <a:lnTo>
                    <a:pt x="10543540" y="0"/>
                  </a:lnTo>
                  <a:lnTo>
                    <a:pt x="10543540" y="10543540"/>
                  </a:lnTo>
                  <a:lnTo>
                    <a:pt x="0" y="105435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9144000" y="3496866"/>
            <a:ext cx="8991600" cy="5075634"/>
          </a:xfrm>
          <a:custGeom>
            <a:avLst/>
            <a:gdLst/>
            <a:ahLst/>
            <a:cxnLst/>
            <a:rect l="l" t="t" r="r" b="b"/>
            <a:pathLst>
              <a:path w="8757799" h="4849631">
                <a:moveTo>
                  <a:pt x="0" y="0"/>
                </a:moveTo>
                <a:lnTo>
                  <a:pt x="8757799" y="0"/>
                </a:lnTo>
                <a:lnTo>
                  <a:pt x="8757799" y="4849632"/>
                </a:lnTo>
                <a:lnTo>
                  <a:pt x="0" y="4849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6781" y="990600"/>
            <a:ext cx="13325326" cy="13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A — Facial Emotion Detection (DeepFace)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6781" y="3152348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22"/>
              </a:lnSpc>
            </a:pPr>
            <a:r>
              <a:rPr lang="en-US" sz="2362" b="1" dirty="0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Model: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</a:t>
            </a:r>
            <a:r>
              <a:rPr lang="en-US" sz="2362" b="1" dirty="0" err="1">
                <a:solidFill>
                  <a:srgbClr val="FF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. Selected for robust facial feature extraction and high benchmark accuracy.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6781" y="4647421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Supported emotions: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happy, sad, neutral (mapped from detailed </a:t>
            </a:r>
            <a:r>
              <a:rPr lang="en-US" sz="2362" dirty="0" err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DeepFace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outputs)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6781" y="5835957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Reported accuracy: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up to 97.35% on standard datasets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7022836"/>
            <a:ext cx="7907685" cy="90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293" lvl="1" indent="-178147" algn="l">
              <a:lnSpc>
                <a:spcPts val="3722"/>
              </a:lnSpc>
              <a:buFont typeface="Arial"/>
              <a:buChar char="•"/>
            </a:pPr>
            <a:r>
              <a:rPr lang="en-US" sz="2362" b="1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Inference: </a:t>
            </a:r>
            <a:r>
              <a:rPr lang="en-US" sz="2362" dirty="0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lightweight GPU/CPU options for edge or server deployment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7" y="741610"/>
            <a:ext cx="13596427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Component B — Song Emotion Classifier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00233" y="310182"/>
            <a:ext cx="1627406" cy="1627406"/>
            <a:chOff x="0" y="0"/>
            <a:chExt cx="9274770" cy="927477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274810" cy="9274810"/>
            </a:xfrm>
            <a:custGeom>
              <a:avLst/>
              <a:gdLst/>
              <a:ahLst/>
              <a:cxnLst/>
              <a:rect l="l" t="t" r="r" b="b"/>
              <a:pathLst>
                <a:path w="9274810" h="9274810">
                  <a:moveTo>
                    <a:pt x="0" y="0"/>
                  </a:moveTo>
                  <a:lnTo>
                    <a:pt x="9274810" y="0"/>
                  </a:lnTo>
                  <a:lnTo>
                    <a:pt x="9274810" y="9274810"/>
                  </a:lnTo>
                  <a:lnTo>
                    <a:pt x="0" y="92748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981200" y="4866932"/>
            <a:ext cx="13792199" cy="5420068"/>
          </a:xfrm>
          <a:custGeom>
            <a:avLst/>
            <a:gdLst/>
            <a:ahLst/>
            <a:cxnLst/>
            <a:rect l="l" t="t" r="r" b="b"/>
            <a:pathLst>
              <a:path w="12869997" h="4913005">
                <a:moveTo>
                  <a:pt x="0" y="0"/>
                </a:moveTo>
                <a:lnTo>
                  <a:pt x="12869997" y="0"/>
                </a:lnTo>
                <a:lnTo>
                  <a:pt x="12869997" y="4913005"/>
                </a:lnTo>
                <a:lnTo>
                  <a:pt x="0" y="49130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14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02564" y="3497565"/>
            <a:ext cx="6560740" cy="1213088"/>
            <a:chOff x="0" y="0"/>
            <a:chExt cx="1727931" cy="3194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7931" cy="319497"/>
            </a:xfrm>
            <a:custGeom>
              <a:avLst/>
              <a:gdLst/>
              <a:ahLst/>
              <a:cxnLst/>
              <a:rect l="l" t="t" r="r" b="b"/>
              <a:pathLst>
                <a:path w="1727931" h="319497">
                  <a:moveTo>
                    <a:pt x="24781" y="0"/>
                  </a:moveTo>
                  <a:lnTo>
                    <a:pt x="1703150" y="0"/>
                  </a:lnTo>
                  <a:cubicBezTo>
                    <a:pt x="1709723" y="0"/>
                    <a:pt x="1716026" y="2611"/>
                    <a:pt x="1720673" y="7258"/>
                  </a:cubicBezTo>
                  <a:cubicBezTo>
                    <a:pt x="1725320" y="11905"/>
                    <a:pt x="1727931" y="18209"/>
                    <a:pt x="1727931" y="24781"/>
                  </a:cubicBezTo>
                  <a:lnTo>
                    <a:pt x="1727931" y="294716"/>
                  </a:lnTo>
                  <a:cubicBezTo>
                    <a:pt x="1727931" y="301288"/>
                    <a:pt x="1725320" y="307591"/>
                    <a:pt x="1720673" y="312238"/>
                  </a:cubicBezTo>
                  <a:cubicBezTo>
                    <a:pt x="1716026" y="316886"/>
                    <a:pt x="1709723" y="319497"/>
                    <a:pt x="1703150" y="319497"/>
                  </a:cubicBezTo>
                  <a:lnTo>
                    <a:pt x="24781" y="319497"/>
                  </a:lnTo>
                  <a:cubicBezTo>
                    <a:pt x="18209" y="319497"/>
                    <a:pt x="11905" y="316886"/>
                    <a:pt x="7258" y="312238"/>
                  </a:cubicBezTo>
                  <a:cubicBezTo>
                    <a:pt x="2611" y="307591"/>
                    <a:pt x="0" y="301288"/>
                    <a:pt x="0" y="294716"/>
                  </a:cubicBezTo>
                  <a:lnTo>
                    <a:pt x="0" y="24781"/>
                  </a:lnTo>
                  <a:cubicBezTo>
                    <a:pt x="0" y="18209"/>
                    <a:pt x="2611" y="11905"/>
                    <a:pt x="7258" y="7258"/>
                  </a:cubicBezTo>
                  <a:cubicBezTo>
                    <a:pt x="11905" y="2611"/>
                    <a:pt x="18209" y="0"/>
                    <a:pt x="247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ysDot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727931" cy="424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92238" y="1659240"/>
            <a:ext cx="15589564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Data: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 Kaggle dataset with &gt;2 Lakh 78K rows containing audio features (danceability, energy, loudness, </a:t>
            </a:r>
            <a:r>
              <a:rPr lang="en-US" sz="2187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acousticness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2187" dirty="0" err="1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instrumentalness</a:t>
            </a: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, valence, etc.).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4038" y="2749852"/>
            <a:ext cx="1647992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Label consolidation: energetic + happy merged to improve class separability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4038" y="3392790"/>
            <a:ext cx="13377154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Cleaning: Turbo Prep used for deduplication, imputation, and normalization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4038" y="4035727"/>
            <a:ext cx="12935402" cy="41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DL Model selection: Auto Model in Altair AI Studio identified optimal architecture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82401" y="3730927"/>
            <a:ext cx="6356996" cy="678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9"/>
              </a:lnSpc>
              <a:spcBef>
                <a:spcPct val="0"/>
              </a:spcBef>
            </a:pPr>
            <a:r>
              <a:rPr lang="en-US" sz="1725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</a:rPr>
              <a:t>278k Emotion Labeled Spotify Songs</a:t>
            </a:r>
          </a:p>
          <a:p>
            <a:pPr algn="ctr">
              <a:lnSpc>
                <a:spcPts val="2810"/>
              </a:lnSpc>
              <a:spcBef>
                <a:spcPct val="0"/>
              </a:spcBef>
            </a:pPr>
            <a:r>
              <a:rPr lang="en-US" sz="1725" u="sng" dirty="0">
                <a:solidFill>
                  <a:srgbClr val="004AAD"/>
                </a:solidFill>
                <a:latin typeface="Arimo"/>
                <a:ea typeface="Arimo"/>
                <a:cs typeface="Arimo"/>
                <a:sym typeface="Arimo"/>
                <a:hlinkClick r:id="rId6" tooltip="https://www.kaggle.com/datasets/abdullahorzan/moodify-dataset"/>
              </a:rPr>
              <a:t>https://www.kaggle.com/datasets/abdullahorzan/moodify-dataset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7467599" y="1303128"/>
            <a:ext cx="10360011" cy="6278772"/>
          </a:xfrm>
          <a:custGeom>
            <a:avLst/>
            <a:gdLst/>
            <a:ahLst/>
            <a:cxnLst/>
            <a:rect l="l" t="t" r="r" b="b"/>
            <a:pathLst>
              <a:path w="9787688" h="5700596">
                <a:moveTo>
                  <a:pt x="0" y="0"/>
                </a:moveTo>
                <a:lnTo>
                  <a:pt x="9787688" y="0"/>
                </a:lnTo>
                <a:lnTo>
                  <a:pt x="9787688" y="5700596"/>
                </a:lnTo>
                <a:lnTo>
                  <a:pt x="0" y="570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74" t="-2240" b="-7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81049" y="1109981"/>
            <a:ext cx="8505955" cy="71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Training &amp; Evaluation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7" y="2552254"/>
            <a:ext cx="6631279" cy="57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5"/>
              </a:lnSpc>
            </a:pPr>
            <a:r>
              <a:rPr lang="en-US" sz="2987" b="1">
                <a:solidFill>
                  <a:srgbClr val="292A2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Split:</a:t>
            </a: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70% train / 30% test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1835" y="3491488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Cross-validation used during model search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7429" y="4927409"/>
            <a:ext cx="6631279" cy="11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Metrics: precision, recall, F1 per emotion 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7429" y="6365005"/>
            <a:ext cx="6631279" cy="3009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550" lvl="1" indent="-225275" algn="l">
              <a:lnSpc>
                <a:spcPts val="4865"/>
              </a:lnSpc>
              <a:buFont typeface="Arial"/>
              <a:buChar char="•"/>
            </a:pPr>
            <a:r>
              <a:rPr lang="en-US" sz="2987" b="1">
                <a:solidFill>
                  <a:srgbClr val="292A2E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Feature engineering: Removed columns except danceability, energy, acousticness, instrumentalness, valence, and speechiness, Z- Normalisation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22256" y="7958224"/>
            <a:ext cx="9505355" cy="45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 dirty="0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Representative model metrics from test split after feature tuning and class consolidation.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2800722" y="1874130"/>
            <a:ext cx="419174" cy="419174"/>
          </a:xfrm>
          <a:custGeom>
            <a:avLst/>
            <a:gdLst/>
            <a:ahLst/>
            <a:cxnLst/>
            <a:rect l="l" t="t" r="r" b="b"/>
            <a:pathLst>
              <a:path w="419174" h="419174">
                <a:moveTo>
                  <a:pt x="0" y="0"/>
                </a:moveTo>
                <a:lnTo>
                  <a:pt x="419174" y="0"/>
                </a:lnTo>
                <a:lnTo>
                  <a:pt x="419174" y="419175"/>
                </a:lnTo>
                <a:lnTo>
                  <a:pt x="0" y="41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999" r="-999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28700" y="1671947"/>
            <a:ext cx="8009930" cy="38100"/>
            <a:chOff x="0" y="0"/>
            <a:chExt cx="10679907" cy="50800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9" name="Freeform 9" descr="preencoded.png"/>
          <p:cNvSpPr/>
          <p:nvPr/>
        </p:nvSpPr>
        <p:spPr>
          <a:xfrm>
            <a:off x="12391875" y="1874130"/>
            <a:ext cx="474316" cy="474316"/>
          </a:xfrm>
          <a:custGeom>
            <a:avLst/>
            <a:gdLst/>
            <a:ahLst/>
            <a:cxnLst/>
            <a:rect l="l" t="t" r="r" b="b"/>
            <a:pathLst>
              <a:path w="474316" h="474316">
                <a:moveTo>
                  <a:pt x="0" y="0"/>
                </a:moveTo>
                <a:lnTo>
                  <a:pt x="474316" y="0"/>
                </a:lnTo>
                <a:lnTo>
                  <a:pt x="474316" y="474317"/>
                </a:lnTo>
                <a:lnTo>
                  <a:pt x="0" y="474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9322148" y="1671947"/>
            <a:ext cx="8010079" cy="38100"/>
            <a:chOff x="0" y="0"/>
            <a:chExt cx="10680105" cy="50800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sp>
        <p:nvSpPr>
          <p:cNvPr id="12" name="Freeform 12" descr="preencoded.png"/>
          <p:cNvSpPr/>
          <p:nvPr/>
        </p:nvSpPr>
        <p:spPr>
          <a:xfrm>
            <a:off x="3837458" y="3898346"/>
            <a:ext cx="504974" cy="504974"/>
          </a:xfrm>
          <a:custGeom>
            <a:avLst/>
            <a:gdLst/>
            <a:ahLst/>
            <a:cxnLst/>
            <a:rect l="l" t="t" r="r" b="b"/>
            <a:pathLst>
              <a:path w="504974" h="504974">
                <a:moveTo>
                  <a:pt x="0" y="0"/>
                </a:moveTo>
                <a:lnTo>
                  <a:pt x="504974" y="0"/>
                </a:lnTo>
                <a:lnTo>
                  <a:pt x="504974" y="504974"/>
                </a:lnTo>
                <a:lnTo>
                  <a:pt x="0" y="5049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6666" b="-16666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4321535"/>
            <a:ext cx="8009930" cy="38100"/>
            <a:chOff x="0" y="0"/>
            <a:chExt cx="10679907" cy="50800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679938" cy="50800"/>
            </a:xfrm>
            <a:custGeom>
              <a:avLst/>
              <a:gdLst/>
              <a:ahLst/>
              <a:cxnLst/>
              <a:rect l="l" t="t" r="r" b="b"/>
              <a:pathLst>
                <a:path w="10679938" h="50800">
                  <a:moveTo>
                    <a:pt x="0" y="0"/>
                  </a:moveTo>
                  <a:lnTo>
                    <a:pt x="10679938" y="0"/>
                  </a:lnTo>
                  <a:lnTo>
                    <a:pt x="10679938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r="-3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11900890" y="3904598"/>
            <a:ext cx="418059" cy="418059"/>
          </a:xfrm>
          <a:custGeom>
            <a:avLst/>
            <a:gdLst/>
            <a:ahLst/>
            <a:cxnLst/>
            <a:rect l="l" t="t" r="r" b="b"/>
            <a:pathLst>
              <a:path w="418059" h="418059">
                <a:moveTo>
                  <a:pt x="0" y="0"/>
                </a:moveTo>
                <a:lnTo>
                  <a:pt x="418059" y="0"/>
                </a:lnTo>
                <a:lnTo>
                  <a:pt x="418059" y="418058"/>
                </a:lnTo>
                <a:lnTo>
                  <a:pt x="0" y="418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0000" r="-10000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322148" y="4321535"/>
            <a:ext cx="8010079" cy="38100"/>
            <a:chOff x="0" y="0"/>
            <a:chExt cx="10680105" cy="508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0680065" cy="50800"/>
            </a:xfrm>
            <a:custGeom>
              <a:avLst/>
              <a:gdLst/>
              <a:ahLst/>
              <a:cxnLst/>
              <a:rect l="l" t="t" r="r" b="b"/>
              <a:pathLst>
                <a:path w="10680065" h="50800">
                  <a:moveTo>
                    <a:pt x="0" y="0"/>
                  </a:moveTo>
                  <a:lnTo>
                    <a:pt x="10680065" y="0"/>
                  </a:lnTo>
                  <a:lnTo>
                    <a:pt x="10680065" y="50800"/>
                  </a:lnTo>
                  <a:lnTo>
                    <a:pt x="0" y="50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" r="-3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816554" y="6940553"/>
            <a:ext cx="17395246" cy="1674500"/>
          </a:xfrm>
          <a:custGeom>
            <a:avLst/>
            <a:gdLst/>
            <a:ahLst/>
            <a:cxnLst/>
            <a:rect l="l" t="t" r="r" b="b"/>
            <a:pathLst>
              <a:path w="17012700" h="1637472">
                <a:moveTo>
                  <a:pt x="0" y="0"/>
                </a:moveTo>
                <a:lnTo>
                  <a:pt x="17012700" y="0"/>
                </a:lnTo>
                <a:lnTo>
                  <a:pt x="17012700" y="1637472"/>
                </a:lnTo>
                <a:lnTo>
                  <a:pt x="0" y="1637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992237" y="509697"/>
            <a:ext cx="6206281" cy="74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Integration &amp; Workflow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Capture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2398080"/>
            <a:ext cx="8009930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Acquire user image from webcam or mobile camera.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Here, Image path is specified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322148" y="1851732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Detect Emotion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322148" y="2398080"/>
            <a:ext cx="8010079" cy="88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DeepFace returns granular emotions; map to {happy, sad, neutral}.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5774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3. Classify Songs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5774" y="4468656"/>
            <a:ext cx="8009930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Model predicts song emotion label from audio features.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249221" y="392230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4. Recommend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249221" y="4468656"/>
            <a:ext cx="8010079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Join detection result and classifier output; 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5F71"/>
                </a:solidFill>
                <a:latin typeface="Arimo"/>
                <a:ea typeface="Arimo"/>
                <a:cs typeface="Arimo"/>
                <a:sym typeface="Arimo"/>
              </a:rPr>
              <a:t>return Spotify track URI.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038785" y="5664123"/>
            <a:ext cx="12391875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previously shown dataset is for training the DL model to classify songs based on features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4438" y="6145136"/>
            <a:ext cx="13289566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below dataset (Test.csv) is passed into the trained model to classify below songs as Happy, sad, neutral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6473749"/>
            <a:ext cx="1003363" cy="433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FF3131"/>
                </a:solidFill>
                <a:latin typeface="Arimo"/>
                <a:ea typeface="Arimo"/>
                <a:cs typeface="Arimo"/>
                <a:sym typeface="Arimo"/>
              </a:rPr>
              <a:t>Test.csv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88769" y="8682801"/>
            <a:ext cx="7758510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Happy, happy song link is shown</a:t>
            </a:r>
          </a:p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deepface output is neutral, neutral song link is shown</a:t>
            </a:r>
          </a:p>
          <a:p>
            <a:pPr algn="l">
              <a:lnSpc>
                <a:spcPts val="3562"/>
              </a:lnSpc>
              <a:spcBef>
                <a:spcPct val="0"/>
              </a:spcBef>
            </a:pPr>
            <a:r>
              <a: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if sad, sad song is played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28700" y="2413921"/>
            <a:ext cx="3566759" cy="2120703"/>
            <a:chOff x="0" y="0"/>
            <a:chExt cx="7109817" cy="422731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5" b="-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6879527" y="2453098"/>
            <a:ext cx="4524923" cy="2690402"/>
            <a:chOff x="0" y="0"/>
            <a:chExt cx="7109817" cy="42273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09841" cy="4227322"/>
            </a:xfrm>
            <a:custGeom>
              <a:avLst/>
              <a:gdLst/>
              <a:ahLst/>
              <a:cxnLst/>
              <a:rect l="l" t="t" r="r" b="b"/>
              <a:pathLst>
                <a:path w="7109841" h="4227322">
                  <a:moveTo>
                    <a:pt x="0" y="0"/>
                  </a:moveTo>
                  <a:lnTo>
                    <a:pt x="7109841" y="0"/>
                  </a:lnTo>
                  <a:lnTo>
                    <a:pt x="7109841" y="4227322"/>
                  </a:lnTo>
                  <a:lnTo>
                    <a:pt x="0" y="4227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113" b="-6113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475674" y="2433509"/>
            <a:ext cx="3072810" cy="2582636"/>
          </a:xfrm>
          <a:custGeom>
            <a:avLst/>
            <a:gdLst/>
            <a:ahLst/>
            <a:cxnLst/>
            <a:rect l="l" t="t" r="r" b="b"/>
            <a:pathLst>
              <a:path w="3072810" h="2582636">
                <a:moveTo>
                  <a:pt x="0" y="0"/>
                </a:moveTo>
                <a:lnTo>
                  <a:pt x="3072810" y="0"/>
                </a:lnTo>
                <a:lnTo>
                  <a:pt x="3072810" y="2582637"/>
                </a:lnTo>
                <a:lnTo>
                  <a:pt x="0" y="25826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04318" y="2413921"/>
            <a:ext cx="2582418" cy="2729579"/>
          </a:xfrm>
          <a:custGeom>
            <a:avLst/>
            <a:gdLst/>
            <a:ahLst/>
            <a:cxnLst/>
            <a:rect l="l" t="t" r="r" b="b"/>
            <a:pathLst>
              <a:path w="2582418" h="2729579">
                <a:moveTo>
                  <a:pt x="0" y="0"/>
                </a:moveTo>
                <a:lnTo>
                  <a:pt x="2582418" y="0"/>
                </a:lnTo>
                <a:lnTo>
                  <a:pt x="2582418" y="2729579"/>
                </a:lnTo>
                <a:lnTo>
                  <a:pt x="0" y="2729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26073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755488" y="5787208"/>
            <a:ext cx="2602551" cy="2573243"/>
          </a:xfrm>
          <a:custGeom>
            <a:avLst/>
            <a:gdLst/>
            <a:ahLst/>
            <a:cxnLst/>
            <a:rect l="l" t="t" r="r" b="b"/>
            <a:pathLst>
              <a:path w="2602551" h="2573243">
                <a:moveTo>
                  <a:pt x="0" y="0"/>
                </a:moveTo>
                <a:lnTo>
                  <a:pt x="2602551" y="0"/>
                </a:lnTo>
                <a:lnTo>
                  <a:pt x="2602551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13" name="Freeform 13"/>
          <p:cNvSpPr/>
          <p:nvPr/>
        </p:nvSpPr>
        <p:spPr>
          <a:xfrm>
            <a:off x="1755888" y="5618677"/>
            <a:ext cx="2512382" cy="2741773"/>
          </a:xfrm>
          <a:custGeom>
            <a:avLst/>
            <a:gdLst/>
            <a:ahLst/>
            <a:cxnLst/>
            <a:rect l="l" t="t" r="r" b="b"/>
            <a:pathLst>
              <a:path w="2512382" h="2741773">
                <a:moveTo>
                  <a:pt x="0" y="0"/>
                </a:moveTo>
                <a:lnTo>
                  <a:pt x="2512382" y="0"/>
                </a:lnTo>
                <a:lnTo>
                  <a:pt x="2512382" y="2741774"/>
                </a:lnTo>
                <a:lnTo>
                  <a:pt x="0" y="274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161557" y="662909"/>
            <a:ext cx="9790413" cy="66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24" b="1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Example Matches given in the Video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504318" y="5787208"/>
            <a:ext cx="2603398" cy="2573243"/>
          </a:xfrm>
          <a:custGeom>
            <a:avLst/>
            <a:gdLst/>
            <a:ahLst/>
            <a:cxnLst/>
            <a:rect l="l" t="t" r="r" b="b"/>
            <a:pathLst>
              <a:path w="2603398" h="2573243">
                <a:moveTo>
                  <a:pt x="0" y="0"/>
                </a:moveTo>
                <a:lnTo>
                  <a:pt x="2603398" y="0"/>
                </a:lnTo>
                <a:lnTo>
                  <a:pt x="2603398" y="2573243"/>
                </a:lnTo>
                <a:lnTo>
                  <a:pt x="0" y="25732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367427" y="1528389"/>
            <a:ext cx="1289304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Happy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03812" y="1528389"/>
            <a:ext cx="1480375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Neutral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23826" y="1528389"/>
            <a:ext cx="736663" cy="607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3187" b="1">
                <a:solidFill>
                  <a:srgbClr val="505468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Sad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536517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2395050" y="1894082"/>
            <a:ext cx="0" cy="68074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6194774" y="9153525"/>
            <a:ext cx="5768626" cy="4101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</a:rPr>
              <a:t>Video Link: </a:t>
            </a:r>
            <a:r>
              <a:rPr lang="en-US" sz="2187" dirty="0">
                <a:solidFill>
                  <a:srgbClr val="505468"/>
                </a:solidFill>
                <a:latin typeface="Arimo"/>
                <a:ea typeface="Arimo"/>
                <a:cs typeface="Arimo"/>
                <a:sym typeface="Arimo"/>
                <a:hlinkClick r:id="rId11"/>
              </a:rPr>
              <a:t>https://youtu.be/G-pFdPKIv_A</a:t>
            </a:r>
            <a:endParaRPr lang="en-US" sz="2187" dirty="0">
              <a:solidFill>
                <a:srgbClr val="505468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0" y="0"/>
            <a:ext cx="816554" cy="10287000"/>
            <a:chOff x="0" y="0"/>
            <a:chExt cx="215059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5059" cy="2709333"/>
            </a:xfrm>
            <a:custGeom>
              <a:avLst/>
              <a:gdLst/>
              <a:ahLst/>
              <a:cxnLst/>
              <a:rect l="l" t="t" r="r" b="b"/>
              <a:pathLst>
                <a:path w="215059" h="2709333">
                  <a:moveTo>
                    <a:pt x="0" y="0"/>
                  </a:moveTo>
                  <a:lnTo>
                    <a:pt x="215059" y="0"/>
                  </a:lnTo>
                  <a:lnTo>
                    <a:pt x="2150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>
                <a:alpha val="6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215059" cy="28141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>
                <a:alpha val="90196"/>
              </a:srgbClr>
            </a:solidFill>
          </p:spPr>
        </p:sp>
      </p:grpSp>
      <p:sp>
        <p:nvSpPr>
          <p:cNvPr id="7" name="Freeform 7" descr="preencoded.png"/>
          <p:cNvSpPr/>
          <p:nvPr/>
        </p:nvSpPr>
        <p:spPr>
          <a:xfrm>
            <a:off x="-2078663" y="-89866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9144000" h="13716000">
                <a:moveTo>
                  <a:pt x="0" y="0"/>
                </a:moveTo>
                <a:lnTo>
                  <a:pt x="9144000" y="0"/>
                </a:lnTo>
                <a:lnTo>
                  <a:pt x="914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6730798" y="294268"/>
            <a:ext cx="8062169" cy="77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 b="1" dirty="0">
                <a:solidFill>
                  <a:srgbClr val="505468"/>
                </a:solidFill>
                <a:latin typeface="Arimo Bold"/>
                <a:ea typeface="Arimo Bold"/>
                <a:cs typeface="Arimo Bold"/>
                <a:sym typeface="Arimo Bold"/>
              </a:rPr>
              <a:t>Conclusions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818560" y="1329012"/>
            <a:ext cx="4650879" cy="114300"/>
            <a:chOff x="0" y="0"/>
            <a:chExt cx="6201172" cy="152400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6201156" cy="152400"/>
            </a:xfrm>
            <a:custGeom>
              <a:avLst/>
              <a:gdLst/>
              <a:ahLst/>
              <a:cxnLst/>
              <a:rect l="l" t="t" r="r" b="b"/>
              <a:pathLst>
                <a:path w="6201156" h="152400">
                  <a:moveTo>
                    <a:pt x="0" y="0"/>
                  </a:moveTo>
                  <a:lnTo>
                    <a:pt x="6201156" y="0"/>
                  </a:lnTo>
                  <a:lnTo>
                    <a:pt x="6201156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" b="-28"/>
              </a:stretch>
            </a:blipFill>
          </p:spPr>
        </p:sp>
      </p:grpSp>
      <p:sp>
        <p:nvSpPr>
          <p:cNvPr id="15" name="Freeform 15" descr="preencoded.png"/>
          <p:cNvSpPr/>
          <p:nvPr/>
        </p:nvSpPr>
        <p:spPr>
          <a:xfrm>
            <a:off x="2927747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882" b="-30882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523520" y="1624617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1. Key Achievements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267201" y="2098979"/>
            <a:ext cx="13089731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Seamlessly merged two complex AI components and </a:t>
            </a:r>
            <a:r>
              <a:rPr lang="en-US" sz="2400" b="1" dirty="0"/>
              <a:t>Deep Learning Classification </a:t>
            </a:r>
            <a:r>
              <a:rPr lang="en-US" sz="2400" dirty="0"/>
              <a:t>within the </a:t>
            </a:r>
            <a:r>
              <a:rPr lang="en-US" sz="2400" b="1" dirty="0"/>
              <a:t>Altair Studio </a:t>
            </a:r>
            <a:r>
              <a:rPr lang="en-US" sz="2400" dirty="0"/>
              <a:t>workflow environment.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Achieved a high </a:t>
            </a:r>
            <a:r>
              <a:rPr lang="en-US" sz="2400" b="1" dirty="0"/>
              <a:t>System Accuracy of 97.35%</a:t>
            </a:r>
            <a:r>
              <a:rPr lang="en-US" sz="2400" dirty="0"/>
              <a:t> (enhanced by </a:t>
            </a:r>
            <a:r>
              <a:rPr lang="en-US" sz="2400" dirty="0" err="1"/>
              <a:t>DeepFace's</a:t>
            </a:r>
            <a:r>
              <a:rPr lang="en-US" sz="2400" dirty="0"/>
              <a:t> precision), demonstrating robust real-time prediction capabilities.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Overcame significant dependency challenges (TensorFlow/</a:t>
            </a:r>
            <a:r>
              <a:rPr lang="en-US" sz="2400" dirty="0" err="1"/>
              <a:t>Keras</a:t>
            </a:r>
            <a:r>
              <a:rPr lang="en-US" sz="2400" dirty="0"/>
              <a:t>/</a:t>
            </a:r>
            <a:r>
              <a:rPr lang="en-US" sz="2400" dirty="0" err="1"/>
              <a:t>DeepFace</a:t>
            </a:r>
            <a:r>
              <a:rPr lang="en-US" sz="2400" dirty="0"/>
              <a:t> compatibility) to deliver a working, end-to-end solution.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Successfully linked unstructured facial data (images) with structured music feature data (Spotify Audio Features) to generate a personalized output.</a:t>
            </a:r>
          </a:p>
        </p:txBody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6931372" y="5297542"/>
            <a:ext cx="4651027" cy="114300"/>
            <a:chOff x="0" y="0"/>
            <a:chExt cx="6201370" cy="1524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6201410" cy="152400"/>
            </a:xfrm>
            <a:custGeom>
              <a:avLst/>
              <a:gdLst/>
              <a:ahLst/>
              <a:cxnLst/>
              <a:rect l="l" t="t" r="r" b="b"/>
              <a:pathLst>
                <a:path w="6201410" h="152400">
                  <a:moveTo>
                    <a:pt x="0" y="0"/>
                  </a:moveTo>
                  <a:lnTo>
                    <a:pt x="6201410" y="0"/>
                  </a:lnTo>
                  <a:lnTo>
                    <a:pt x="6201410" y="152400"/>
                  </a:lnTo>
                  <a:lnTo>
                    <a:pt x="0" y="152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" b="-30"/>
              </a:stretch>
            </a:blip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4632335" y="2137768"/>
            <a:ext cx="798016" cy="798016"/>
            <a:chOff x="0" y="0"/>
            <a:chExt cx="1064022" cy="1064022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24" name="Freeform 24" descr="preencoded.png"/>
          <p:cNvSpPr/>
          <p:nvPr/>
        </p:nvSpPr>
        <p:spPr>
          <a:xfrm>
            <a:off x="7844581" y="1184271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7"/>
                </a:lnTo>
                <a:lnTo>
                  <a:pt x="0" y="3192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8823" r="-8823"/>
            </a:stretch>
          </a:blipFill>
        </p:spPr>
      </p: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173991" y="6039891"/>
            <a:ext cx="798016" cy="798016"/>
            <a:chOff x="0" y="0"/>
            <a:chExt cx="1064022" cy="1064022"/>
          </a:xfrm>
        </p:grpSpPr>
        <p:sp>
          <p:nvSpPr>
            <p:cNvPr id="32" name="Freeform 32" descr="preencoded.png"/>
            <p:cNvSpPr/>
            <p:nvPr/>
          </p:nvSpPr>
          <p:spPr>
            <a:xfrm>
              <a:off x="0" y="0"/>
              <a:ext cx="1064006" cy="1064006"/>
            </a:xfrm>
            <a:custGeom>
              <a:avLst/>
              <a:gdLst/>
              <a:ahLst/>
              <a:cxnLst/>
              <a:rect l="l" t="t" r="r" b="b"/>
              <a:pathLst>
                <a:path w="1064006" h="1064006">
                  <a:moveTo>
                    <a:pt x="0" y="0"/>
                  </a:moveTo>
                  <a:lnTo>
                    <a:pt x="1064006" y="0"/>
                  </a:lnTo>
                  <a:lnTo>
                    <a:pt x="1064006" y="1064006"/>
                  </a:lnTo>
                  <a:lnTo>
                    <a:pt x="0" y="1064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r="-1" b="-1"/>
              </a:stretch>
            </a:blipFill>
          </p:spPr>
        </p:sp>
      </p:grpSp>
      <p:sp>
        <p:nvSpPr>
          <p:cNvPr id="33" name="Freeform 33" descr="preencoded.png"/>
          <p:cNvSpPr/>
          <p:nvPr/>
        </p:nvSpPr>
        <p:spPr>
          <a:xfrm>
            <a:off x="12413308" y="6279208"/>
            <a:ext cx="319236" cy="319236"/>
          </a:xfrm>
          <a:custGeom>
            <a:avLst/>
            <a:gdLst/>
            <a:ahLst/>
            <a:cxnLst/>
            <a:rect l="l" t="t" r="r" b="b"/>
            <a:pathLst>
              <a:path w="319236" h="319236">
                <a:moveTo>
                  <a:pt x="0" y="0"/>
                </a:moveTo>
                <a:lnTo>
                  <a:pt x="319236" y="0"/>
                </a:lnTo>
                <a:lnTo>
                  <a:pt x="319236" y="319236"/>
                </a:lnTo>
                <a:lnTo>
                  <a:pt x="0" y="3192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0294" b="-10294"/>
            </a:stretch>
          </a:blipFill>
        </p:spPr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B56669A3-545C-B448-4889-0B024794EB73}"/>
              </a:ext>
            </a:extLst>
          </p:cNvPr>
          <p:cNvSpPr txBox="1"/>
          <p:nvPr/>
        </p:nvSpPr>
        <p:spPr>
          <a:xfrm>
            <a:off x="4304070" y="6039891"/>
            <a:ext cx="1308973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Driver Safety/Alertness:</a:t>
            </a:r>
            <a:r>
              <a:rPr lang="en-US" altLang="en-US" sz="2400" dirty="0">
                <a:latin typeface="Calibri (Body)"/>
              </a:rPr>
              <a:t> If </a:t>
            </a:r>
            <a:r>
              <a:rPr lang="en-US" altLang="en-US" sz="2400" i="1" dirty="0">
                <a:latin typeface="Calibri (Body)"/>
              </a:rPr>
              <a:t>drowsiness</a:t>
            </a:r>
            <a:r>
              <a:rPr lang="en-US" altLang="en-US" sz="2400" dirty="0">
                <a:latin typeface="Calibri (Body)"/>
              </a:rPr>
              <a:t> or high </a:t>
            </a:r>
            <a:r>
              <a:rPr lang="en-US" altLang="en-US" sz="2400" i="1" dirty="0">
                <a:latin typeface="Calibri (Body)"/>
              </a:rPr>
              <a:t>anger</a:t>
            </a:r>
            <a:r>
              <a:rPr lang="en-US" altLang="en-US" sz="2400" dirty="0">
                <a:latin typeface="Calibri (Body)"/>
              </a:rPr>
              <a:t> is detected, the system plays high-energy, alertness-boosting music or sounds an alert.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Mental Health &amp; Therapeutic Tools:</a:t>
            </a:r>
            <a:r>
              <a:rPr lang="en-US" altLang="en-US" sz="2400" dirty="0">
                <a:latin typeface="Calibri (Body)"/>
              </a:rPr>
              <a:t> Deploy in therapeutic apps to provide background music that either matches a user's </a:t>
            </a:r>
            <a:r>
              <a:rPr lang="en-US" altLang="en-US" sz="2400" i="1" dirty="0">
                <a:latin typeface="Calibri (Body)"/>
              </a:rPr>
              <a:t>calm</a:t>
            </a:r>
            <a:r>
              <a:rPr lang="en-US" altLang="en-US" sz="2400" dirty="0">
                <a:latin typeface="Calibri (Body)"/>
              </a:rPr>
              <a:t> state (for focus) or gradually introduces </a:t>
            </a:r>
            <a:r>
              <a:rPr lang="en-US" altLang="en-US" sz="2400" i="1" dirty="0">
                <a:latin typeface="Calibri (Body)"/>
              </a:rPr>
              <a:t>happy</a:t>
            </a:r>
            <a:r>
              <a:rPr lang="en-US" altLang="en-US" sz="2400" dirty="0">
                <a:latin typeface="Calibri (Body)"/>
              </a:rPr>
              <a:t> music to help shift a prolonged </a:t>
            </a:r>
            <a:r>
              <a:rPr lang="en-US" altLang="en-US" sz="2400" i="1" dirty="0">
                <a:latin typeface="Calibri (Body)"/>
              </a:rPr>
              <a:t>sad</a:t>
            </a:r>
            <a:r>
              <a:rPr lang="en-US" altLang="en-US" sz="2400" dirty="0">
                <a:latin typeface="Calibri (Body)"/>
              </a:rPr>
              <a:t> state (Mood Management).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Calibri (Body)"/>
              </a:rPr>
              <a:t>Customer Service/Retail Experience:</a:t>
            </a:r>
            <a:r>
              <a:rPr lang="en-US" altLang="en-US" sz="2400" dirty="0">
                <a:latin typeface="Calibri (Body)"/>
              </a:rPr>
              <a:t> </a:t>
            </a:r>
            <a:r>
              <a:rPr lang="en-US" altLang="en-US" sz="2400" b="1" dirty="0">
                <a:latin typeface="Calibri (Body)"/>
              </a:rPr>
              <a:t>(Experience Enhancement)</a:t>
            </a:r>
            <a:r>
              <a:rPr lang="en-US" altLang="en-US" sz="2400" dirty="0">
                <a:latin typeface="Calibri (Body)"/>
              </a:rPr>
              <a:t> Use subtle emotion detection at kiosks or service desks to gauge user satisfaction and adapt the ambient background music or service approach accordingly.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Real-Time Integration:</a:t>
            </a:r>
            <a:r>
              <a:rPr lang="en-US" sz="2400" dirty="0"/>
              <a:t> Migrate the system to a web application for live webcam emotion detection and immediate music playback via the Spotify API.</a:t>
            </a:r>
            <a:endParaRPr lang="en-US" sz="2400" dirty="0">
              <a:latin typeface="Calibri (Body)"/>
            </a:endParaRP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022F6418-EE8B-75A7-DBC0-9DF1E0CC283D}"/>
              </a:ext>
            </a:extLst>
          </p:cNvPr>
          <p:cNvSpPr txBox="1"/>
          <p:nvPr/>
        </p:nvSpPr>
        <p:spPr>
          <a:xfrm>
            <a:off x="7791450" y="5513221"/>
            <a:ext cx="3325416" cy="392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 b="1" dirty="0">
                <a:solidFill>
                  <a:srgbClr val="5B5F71"/>
                </a:solidFill>
                <a:latin typeface="Arimo Bold"/>
                <a:ea typeface="Arimo Bold"/>
                <a:cs typeface="Arimo Bold"/>
                <a:sym typeface="Arimo Bold"/>
              </a:rPr>
              <a:t>2. Use cases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713</Words>
  <Application>Microsoft Office PowerPoint</Application>
  <PresentationFormat>Custom</PresentationFormat>
  <Paragraphs>91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Canva Sans Bold</vt:lpstr>
      <vt:lpstr>Arimo Bold</vt:lpstr>
      <vt:lpstr>Arimo</vt:lpstr>
      <vt:lpstr>Canva Sans Medium</vt:lpstr>
      <vt:lpstr>Times New Roman</vt:lpstr>
      <vt:lpstr>Calibri</vt:lpstr>
      <vt:lpstr>Arial</vt:lpstr>
      <vt:lpstr>Calibri (Body)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Emotion-Driven-Music-Recommendation-System-Overview (2).pptx</dc:title>
  <dc:creator>nirlesh saravanan</dc:creator>
  <cp:lastModifiedBy>nirlesh saravanan</cp:lastModifiedBy>
  <cp:revision>9</cp:revision>
  <dcterms:created xsi:type="dcterms:W3CDTF">2006-08-16T00:00:00Z</dcterms:created>
  <dcterms:modified xsi:type="dcterms:W3CDTF">2025-11-07T20:11:28Z</dcterms:modified>
  <dc:identifier>DAG4BVAdygw</dc:identifier>
</cp:coreProperties>
</file>